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slideMasters/slideMaster4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  <p:sldMasterId id="2147483660" r:id="rId2"/>
    <p:sldMasterId id="2147483695" r:id="rId3"/>
    <p:sldMasterId id="2147483707" r:id="rId4"/>
  </p:sldMasterIdLst>
  <p:notesMasterIdLst>
    <p:notesMasterId r:id="rId10"/>
  </p:notesMasterIdLst>
  <p:handoutMasterIdLst>
    <p:handoutMasterId r:id="rId11"/>
  </p:handoutMasterIdLst>
  <p:sldIdLst>
    <p:sldId id="381" r:id="rId5"/>
    <p:sldId id="515" r:id="rId6"/>
    <p:sldId id="525" r:id="rId7"/>
    <p:sldId id="514" r:id="rId8"/>
    <p:sldId id="555" r:id="rId9"/>
  </p:sldIdLst>
  <p:sldSz cx="9144000" cy="6858000" type="screen4x3"/>
  <p:notesSz cx="7077075" cy="9363075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3C65"/>
    <a:srgbClr val="000099"/>
    <a:srgbClr val="00CC00"/>
    <a:srgbClr val="A9B50F"/>
    <a:srgbClr val="003399"/>
    <a:srgbClr val="7E870B"/>
    <a:srgbClr val="B3C010"/>
    <a:srgbClr val="4F550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15" autoAdjust="0"/>
    <p:restoredTop sz="94830" autoAdjust="0"/>
  </p:normalViewPr>
  <p:slideViewPr>
    <p:cSldViewPr>
      <p:cViewPr varScale="1">
        <p:scale>
          <a:sx n="80" d="100"/>
          <a:sy n="80" d="100"/>
        </p:scale>
        <p:origin x="-12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1613" y="0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1588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Polimer Malzemelerde Sürtünme Kaynaklı Gürültü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1613" y="8891588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9362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CA1A55A4-3CFD-4932-B38E-018930F15A6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1613" y="0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>
            <a:lvl1pPr algn="r"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1738" y="701675"/>
            <a:ext cx="4679950" cy="35115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8025" y="4448175"/>
            <a:ext cx="5661025" cy="421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noProof="0"/>
              <a:t>Click to edit Master text styles</a:t>
            </a:r>
          </a:p>
          <a:p>
            <a:pPr lvl="1"/>
            <a:r>
              <a:rPr lang="tr-TR" noProof="0"/>
              <a:t>Second level</a:t>
            </a:r>
          </a:p>
          <a:p>
            <a:pPr lvl="2"/>
            <a:r>
              <a:rPr lang="tr-TR" noProof="0"/>
              <a:t>Third level</a:t>
            </a:r>
          </a:p>
          <a:p>
            <a:pPr lvl="3"/>
            <a:r>
              <a:rPr lang="tr-TR" noProof="0"/>
              <a:t>Fourth level</a:t>
            </a:r>
          </a:p>
          <a:p>
            <a:pPr lvl="4"/>
            <a:r>
              <a:rPr lang="tr-TR" noProof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1588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defTabSz="939919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Polimer Malzemelerde Sürtünme Kaynaklı Gürültü</a:t>
            </a: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1613" y="8891588"/>
            <a:ext cx="30638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889" tIns="46945" rIns="93889" bIns="46945" numCol="1" anchor="b" anchorCtr="0" compatLnSpc="1">
            <a:prstTxWarp prst="textNoShape">
              <a:avLst/>
            </a:prstTxWarp>
          </a:bodyPr>
          <a:lstStyle>
            <a:lvl1pPr algn="r" defTabSz="939362" eaLnBrk="1" hangingPunct="1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9B1A0380-81EE-4D49-8693-6A8734359FD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6625"/>
            <a:r>
              <a:rPr lang="tr-TR" altLang="en-US" smtClean="0">
                <a:solidFill>
                  <a:srgbClr val="000000"/>
                </a:solidFill>
                <a:cs typeface="Arial" charset="0"/>
              </a:rPr>
              <a:t>Polimer Malzemelerde Sürtünme Kaynaklı Gürültü</a:t>
            </a:r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0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58371" name="Footer Placeholder 3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1863"/>
            <a:r>
              <a:rPr lang="tr-TR" altLang="en-US" smtClean="0">
                <a:solidFill>
                  <a:srgbClr val="000000"/>
                </a:solidFill>
                <a:cs typeface="Arial" charset="0"/>
              </a:rPr>
              <a:t>Polimer Malzemelerde Sürtünme Kaynaklı Gürültü</a:t>
            </a:r>
          </a:p>
        </p:txBody>
      </p:sp>
      <p:sp>
        <p:nvSpPr>
          <p:cNvPr id="58372" name="Slide Number Placeholder 4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1863"/>
            <a:fld id="{E05F4EE1-0796-40A0-993E-919B448688CE}" type="slidenum">
              <a:rPr lang="tr-TR" alt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931863"/>
              <a:t>3</a:t>
            </a:fld>
            <a:endParaRPr lang="tr-TR" altLang="en-US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7868C-090F-440D-BFDB-6CD1A84F675F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59F9D-DFBF-4F62-BBD7-2BEAD8DA95E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F1117-A49B-4A84-93B9-62A203A3D64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24D3B-B1E2-4E6B-81C1-BA908BB26B8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0B8B-B803-46FA-B1B3-F7F55254CE0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7B63B6-37AB-45EE-9940-377CF2DE2EC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B82651-557C-44E0-9BEB-3DF1809A3D6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87DD2-40FC-465E-A1D7-F89A03B62B4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F09EE-1106-4CDA-9391-00059C8AEA9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B830A-B922-4F17-A085-1F4861DBC24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9CB55-57EE-48C0-85F0-378E8176FC7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E7DE3-F848-4F63-866C-95362CD35FA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5DC01-5138-4964-9C24-B4DC22F9EA4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2E6BE-A055-4362-8A45-953BA55583C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DC0E4-F329-4F0F-9694-A631F109CDC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50A4D-A361-4B0F-B486-E721862D3D0B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82D89-2C95-48C3-8E1F-9FDD3454B89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9DCE6-1788-4259-8909-29E6141126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FC27F-5F96-4970-8B4E-C84FE8047D9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E7123-DC7D-4AB9-A728-7E5FEBF687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53D64F-A75C-4A35-8B48-09F3963A61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BD5044-91CB-4A3A-A31C-65FE00CA14A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B887-7CCF-4156-B3C0-AEB43313C05A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9BCAF-F43F-4C28-9408-C0B7042E2A1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85B90-1A23-4517-B8E8-16D9F4074D8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8AC3D-CF9C-4C27-8252-DD9E4F1A487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25C37-A3D0-4B4F-BEAB-52F18A536B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ADE1A-0440-4543-98A0-3ED51998608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58A02-CAB0-40E5-BA13-19F691EF9A7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5A7F0-9275-40A1-8078-F7A91D959EC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236F1-27C7-47BC-A14B-04FB22C0C58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8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0DB35-15CB-4A4B-B6D0-DED58D03C63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9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4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10A318-1C21-4353-B7EC-E3C82D67D93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5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889F0-6816-4410-AD9A-73618142E32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0F4C22-A29E-4B67-AC58-C08AE1B674B0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4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F70F5-FA22-49A8-A91F-7C17D06F0435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AF7A0-1685-4DCF-9BE3-833FFA1C818D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15783-63E8-4B4A-80AC-D630C7237254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32AEE9-306F-47A6-BFDE-2A043C9C57A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7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D5E26-3B89-49F7-A2CB-7EA5DBAA6263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8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E1CD4-823A-45FC-BA04-5CB93878D32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8B8FD8-EEBC-4BCD-BDCF-C4ED983B8408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BCD94C-3648-4F20-81E3-2320080EAC92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5CDD2-9DC8-48F0-BA57-DF3F5125A03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A3628-14D5-4CEA-A6A1-1CF9912C18D9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969E9-19EA-4BC0-9306-D00A5A987F57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  <a:cs typeface="+mn-cs"/>
              </a:defRPr>
            </a:lvl1pPr>
          </a:lstStyle>
          <a:p>
            <a:pPr>
              <a:defRPr/>
            </a:pPr>
            <a:fld id="{05F0A218-95DF-4E43-9CB7-905E197859A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0251" name="Rectangle 11"/>
          <p:cNvSpPr>
            <a:spLocks noChangeArrowheads="1"/>
          </p:cNvSpPr>
          <p:nvPr userDrawn="1"/>
        </p:nvSpPr>
        <p:spPr bwMode="auto">
          <a:xfrm>
            <a:off x="71438" y="136525"/>
            <a:ext cx="130175" cy="27463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0246" name="Rectangle 6"/>
          <p:cNvSpPr>
            <a:spLocks noChangeArrowheads="1"/>
          </p:cNvSpPr>
          <p:nvPr userDrawn="1"/>
        </p:nvSpPr>
        <p:spPr bwMode="auto">
          <a:xfrm>
            <a:off x="412750" y="134938"/>
            <a:ext cx="8731250" cy="2746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100000">
                <a:schemeClr val="bg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030" name="Rectangle 5"/>
          <p:cNvSpPr>
            <a:spLocks noChangeArrowheads="1"/>
          </p:cNvSpPr>
          <p:nvPr userDrawn="1"/>
        </p:nvSpPr>
        <p:spPr bwMode="auto">
          <a:xfrm>
            <a:off x="0" y="0"/>
            <a:ext cx="285750" cy="53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03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03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pic>
        <p:nvPicPr>
          <p:cNvPr id="1034" name="Picture 2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90500" y="0"/>
            <a:ext cx="220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 21"/>
          <p:cNvSpPr/>
          <p:nvPr userDrawn="1"/>
        </p:nvSpPr>
        <p:spPr>
          <a:xfrm flipH="1">
            <a:off x="296863" y="134938"/>
            <a:ext cx="228600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66675" y="134938"/>
            <a:ext cx="230188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  <p:sldLayoutId id="214748371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  <a:cs typeface="+mn-cs"/>
              </a:defRPr>
            </a:lvl1pPr>
          </a:lstStyle>
          <a:p>
            <a:pPr>
              <a:defRPr/>
            </a:pPr>
            <a:fld id="{DF258D40-A8A1-455C-BD6B-F313000623FC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grpSp>
        <p:nvGrpSpPr>
          <p:cNvPr id="14340" name="Group 4"/>
          <p:cNvGrpSpPr>
            <a:grpSpLocks/>
          </p:cNvGrpSpPr>
          <p:nvPr userDrawn="1"/>
        </p:nvGrpSpPr>
        <p:grpSpPr bwMode="auto">
          <a:xfrm>
            <a:off x="0" y="0"/>
            <a:ext cx="9144000" cy="533400"/>
            <a:chOff x="0" y="0"/>
            <a:chExt cx="5760" cy="336"/>
          </a:xfrm>
        </p:grpSpPr>
        <p:sp>
          <p:nvSpPr>
            <p:cNvPr id="10251" name="Rectangle 11"/>
            <p:cNvSpPr>
              <a:spLocks noChangeArrowheads="1"/>
            </p:cNvSpPr>
            <p:nvPr userDrawn="1"/>
          </p:nvSpPr>
          <p:spPr bwMode="auto">
            <a:xfrm>
              <a:off x="45" y="86"/>
              <a:ext cx="82" cy="173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2" name="Rectangle 6"/>
            <p:cNvSpPr>
              <a:spLocks noChangeArrowheads="1"/>
            </p:cNvSpPr>
            <p:nvPr userDrawn="1"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accent6">
                    <a:lumMod val="50000"/>
                  </a:schemeClr>
                </a:gs>
                <a:gs pos="100000">
                  <a:schemeClr val="bg1"/>
                </a:gs>
              </a:gsLst>
              <a:lin ang="0" scaled="1"/>
            </a:gradFill>
            <a:ln w="0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  <a:cs typeface="+mn-cs"/>
              </a:endParaRPr>
            </a:p>
          </p:txBody>
        </p:sp>
        <p:sp>
          <p:nvSpPr>
            <p:cNvPr id="3085" name="Rectangle 5"/>
            <p:cNvSpPr>
              <a:spLocks noChangeArrowheads="1"/>
            </p:cNvSpPr>
            <p:nvPr userDrawn="1"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/>
            </a:extLst>
          </p:spPr>
          <p:txBody>
            <a:bodyPr wrap="none" anchor="ctr"/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 sz="2400">
                <a:latin typeface="Times New Roman" panose="02020603050405020304" pitchFamily="18" charset="0"/>
                <a:cs typeface="+mn-cs"/>
              </a:endParaRPr>
            </a:p>
          </p:txBody>
        </p:sp>
      </p:grpSp>
      <p:sp>
        <p:nvSpPr>
          <p:cNvPr id="1434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1434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pic>
        <p:nvPicPr>
          <p:cNvPr id="14344" name="Picture 2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90500" y="0"/>
            <a:ext cx="220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 21"/>
          <p:cNvSpPr/>
          <p:nvPr userDrawn="1"/>
        </p:nvSpPr>
        <p:spPr>
          <a:xfrm flipH="1">
            <a:off x="296863" y="134938"/>
            <a:ext cx="228600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/>
          <p:cNvSpPr/>
          <p:nvPr userDrawn="1"/>
        </p:nvSpPr>
        <p:spPr>
          <a:xfrm>
            <a:off x="66675" y="134938"/>
            <a:ext cx="230188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n"/>
        <a:defRPr sz="3200">
          <a:solidFill>
            <a:srgbClr val="3C3C6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¨"/>
        <a:defRPr sz="2800">
          <a:solidFill>
            <a:srgbClr val="3C3C6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n"/>
        <a:defRPr sz="2400">
          <a:solidFill>
            <a:srgbClr val="3C3C6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¨"/>
        <a:defRPr sz="2000">
          <a:solidFill>
            <a:srgbClr val="3C3C6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§"/>
        <a:defRPr sz="2000">
          <a:solidFill>
            <a:srgbClr val="3C3C6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§"/>
        <a:defRPr sz="2000">
          <a:solidFill>
            <a:srgbClr val="3C3C6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§"/>
        <a:defRPr sz="2000">
          <a:solidFill>
            <a:srgbClr val="3C3C6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§"/>
        <a:defRPr sz="2000">
          <a:solidFill>
            <a:srgbClr val="3C3C6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C3C64"/>
        </a:buClr>
        <a:buFont typeface="Wingdings" pitchFamily="2" charset="2"/>
        <a:buChar char="§"/>
        <a:defRPr sz="2000">
          <a:solidFill>
            <a:srgbClr val="3C3C64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grpSp>
        <p:nvGrpSpPr>
          <p:cNvPr id="26627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4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sz="2400">
                <a:latin typeface="Times New Roman" panose="02020603050405020304" pitchFamily="18" charset="0"/>
                <a:cs typeface="+mn-cs"/>
              </a:endParaRPr>
            </a:p>
          </p:txBody>
        </p:sp>
        <p:sp>
          <p:nvSpPr>
            <p:cNvPr id="1035" name="Rectangle 4"/>
            <p:cNvSpPr>
              <a:spLocks noChangeArrowheads="1"/>
            </p:cNvSpPr>
            <p:nvPr/>
          </p:nvSpPr>
          <p:spPr bwMode="hidden">
            <a:xfrm>
              <a:off x="1081" y="1125"/>
              <a:ext cx="4679" cy="1536"/>
            </a:xfrm>
            <a:prstGeom prst="rect">
              <a:avLst/>
            </a:prstGeom>
            <a:solidFill>
              <a:srgbClr val="273552"/>
            </a:solidFill>
            <a:ln>
              <a:noFill/>
            </a:ln>
          </p:spPr>
          <p:txBody>
            <a:bodyPr/>
            <a:lstStyle>
              <a:lvl1pPr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sz="2400">
                <a:latin typeface="Times New Roman" panose="02020603050405020304" pitchFamily="18" charset="0"/>
                <a:cs typeface="+mn-cs"/>
              </a:endParaRPr>
            </a:p>
          </p:txBody>
        </p:sp>
        <p:grpSp>
          <p:nvGrpSpPr>
            <p:cNvPr id="26636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39" name="Rectangle 1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273552"/>
              </a:solidFill>
              <a:ln>
                <a:noFill/>
              </a:ln>
            </p:spPr>
            <p:txBody>
              <a:bodyPr/>
              <a:lstStyle>
                <a:lvl1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sz="2400">
                  <a:latin typeface="Times New Roman" panose="02020603050405020304" pitchFamily="18" charset="0"/>
                  <a:cs typeface="+mn-cs"/>
                </a:endParaRPr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1041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rgbClr val="273552"/>
              </a:solidFill>
              <a:ln>
                <a:noFill/>
              </a:ln>
            </p:spPr>
            <p:txBody>
              <a:bodyPr/>
              <a:lstStyle>
                <a:lvl1pPr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defRPr/>
                </a:pPr>
                <a:endParaRPr lang="en-US" sz="2400">
                  <a:latin typeface="Times New Roman" panose="02020603050405020304" pitchFamily="18" charset="0"/>
                  <a:cs typeface="+mn-cs"/>
                </a:endParaRPr>
              </a:p>
            </p:txBody>
          </p:sp>
          <p:sp>
            <p:nvSpPr>
              <p:cNvPr id="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  <p:sp>
            <p:nvSpPr>
              <p:cNvPr id="29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  <a:cs typeface="+mn-cs"/>
                </a:endParaRPr>
              </a:p>
            </p:txBody>
          </p:sp>
        </p:grpSp>
      </p:grpSp>
      <p:sp>
        <p:nvSpPr>
          <p:cNvPr id="2" name="Rectangle 4"/>
          <p:cNvSpPr>
            <a:spLocks noChangeArrowheads="1"/>
          </p:cNvSpPr>
          <p:nvPr userDrawn="1"/>
        </p:nvSpPr>
        <p:spPr bwMode="hidden">
          <a:xfrm>
            <a:off x="2867025" y="1071563"/>
            <a:ext cx="6276975" cy="714375"/>
          </a:xfrm>
          <a:prstGeom prst="rect">
            <a:avLst/>
          </a:prstGeom>
          <a:solidFill>
            <a:srgbClr val="273552"/>
          </a:solidFill>
          <a:ln>
            <a:noFill/>
          </a:ln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1028" name="Rectangle 11"/>
          <p:cNvSpPr>
            <a:spLocks noChangeArrowheads="1"/>
          </p:cNvSpPr>
          <p:nvPr userDrawn="1"/>
        </p:nvSpPr>
        <p:spPr bwMode="auto">
          <a:xfrm>
            <a:off x="581025" y="1689100"/>
            <a:ext cx="584200" cy="633413"/>
          </a:xfrm>
          <a:prstGeom prst="rect">
            <a:avLst/>
          </a:prstGeom>
          <a:solidFill>
            <a:srgbClr val="A9B50F"/>
          </a:solidFill>
          <a:ln>
            <a:noFill/>
          </a:ln>
        </p:spPr>
        <p:txBody>
          <a:bodyPr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66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3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3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  <a:cs typeface="+mn-cs"/>
              </a:defRPr>
            </a:lvl1pPr>
          </a:lstStyle>
          <a:p>
            <a:pPr>
              <a:defRPr/>
            </a:pPr>
            <a:fld id="{CF78CEFA-0636-43BC-9F47-5507E334C9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tr-TR"/>
              <a:t>Investigation of Melting in a Single-Screw Extruder</a:t>
            </a:r>
          </a:p>
        </p:txBody>
      </p:sp>
      <p:sp>
        <p:nvSpPr>
          <p:cNvPr id="10243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anose="020B0A04020102020204" pitchFamily="34" charset="0"/>
                <a:cs typeface="+mn-cs"/>
              </a:defRPr>
            </a:lvl1pPr>
          </a:lstStyle>
          <a:p>
            <a:pPr>
              <a:defRPr/>
            </a:pPr>
            <a:fld id="{D9944E14-E099-47B0-9C02-8E2966DB4186}" type="slidenum">
              <a:rPr lang="tr-TR" altLang="en-US"/>
              <a:pPr>
                <a:defRPr/>
              </a:pPr>
              <a:t>‹#›</a:t>
            </a:fld>
            <a:endParaRPr lang="tr-TR" altLang="en-US"/>
          </a:p>
        </p:txBody>
      </p:sp>
      <p:sp>
        <p:nvSpPr>
          <p:cNvPr id="10251" name="Rectangle 11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71438" y="136525"/>
            <a:ext cx="130175" cy="274638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0246" name="Rectangle 6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412750" y="134938"/>
            <a:ext cx="8731250" cy="274637"/>
          </a:xfrm>
          <a:prstGeom prst="rect">
            <a:avLst/>
          </a:prstGeom>
          <a:gradFill rotWithShape="0">
            <a:gsLst>
              <a:gs pos="0">
                <a:schemeClr val="accent6">
                  <a:lumMod val="50000"/>
                </a:schemeClr>
              </a:gs>
              <a:gs pos="100000">
                <a:schemeClr val="bg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  <a:cs typeface="+mn-cs"/>
            </a:endParaRPr>
          </a:p>
        </p:txBody>
      </p:sp>
      <p:sp>
        <p:nvSpPr>
          <p:cNvPr id="1030" name="Rectangle 5">
            <a:extLst>
              <a:ext uri="{FF2B5EF4-FFF2-40B4-BE49-F238E27FC236}"/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285750" cy="53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en-US" altLang="en-US" sz="240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3891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title style</a:t>
            </a:r>
          </a:p>
        </p:txBody>
      </p:sp>
      <p:sp>
        <p:nvSpPr>
          <p:cNvPr id="3892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en-US" smtClean="0"/>
              <a:t>Click to edit Master text styles</a:t>
            </a:r>
          </a:p>
          <a:p>
            <a:pPr lvl="1"/>
            <a:r>
              <a:rPr lang="tr-TR" altLang="en-US" smtClean="0"/>
              <a:t>Second level</a:t>
            </a:r>
          </a:p>
          <a:p>
            <a:pPr lvl="2"/>
            <a:r>
              <a:rPr lang="tr-TR" altLang="en-US" smtClean="0"/>
              <a:t>Third level</a:t>
            </a:r>
          </a:p>
          <a:p>
            <a:pPr lvl="3"/>
            <a:r>
              <a:rPr lang="tr-TR" altLang="en-US" smtClean="0"/>
              <a:t>Fourth level</a:t>
            </a:r>
          </a:p>
          <a:p>
            <a:pPr lvl="4"/>
            <a:r>
              <a:rPr lang="tr-TR" altLang="en-US" smtClean="0"/>
              <a:t>Fifth level</a:t>
            </a:r>
          </a:p>
        </p:txBody>
      </p:sp>
      <p:sp>
        <p:nvSpPr>
          <p:cNvPr id="10256" name="Rectangle 16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pic>
        <p:nvPicPr>
          <p:cNvPr id="38922" name="Picture 20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90500" y="0"/>
            <a:ext cx="22066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Freeform 21">
            <a:extLst>
              <a:ext uri="{FF2B5EF4-FFF2-40B4-BE49-F238E27FC236}"/>
            </a:extLst>
          </p:cNvPr>
          <p:cNvSpPr/>
          <p:nvPr userDrawn="1"/>
        </p:nvSpPr>
        <p:spPr>
          <a:xfrm flipH="1">
            <a:off x="296863" y="134938"/>
            <a:ext cx="228600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Freeform 20">
            <a:extLst>
              <a:ext uri="{FF2B5EF4-FFF2-40B4-BE49-F238E27FC236}"/>
            </a:extLst>
          </p:cNvPr>
          <p:cNvSpPr/>
          <p:nvPr userDrawn="1"/>
        </p:nvSpPr>
        <p:spPr>
          <a:xfrm>
            <a:off x="66675" y="134938"/>
            <a:ext cx="230188" cy="274637"/>
          </a:xfrm>
          <a:custGeom>
            <a:avLst/>
            <a:gdLst>
              <a:gd name="connsiteX0" fmla="*/ 230982 w 230982"/>
              <a:gd name="connsiteY0" fmla="*/ 133350 h 273844"/>
              <a:gd name="connsiteX1" fmla="*/ 159544 w 230982"/>
              <a:gd name="connsiteY1" fmla="*/ 0 h 273844"/>
              <a:gd name="connsiteX2" fmla="*/ 0 w 230982"/>
              <a:gd name="connsiteY2" fmla="*/ 0 h 273844"/>
              <a:gd name="connsiteX3" fmla="*/ 2382 w 230982"/>
              <a:gd name="connsiteY3" fmla="*/ 273844 h 273844"/>
              <a:gd name="connsiteX4" fmla="*/ 154782 w 230982"/>
              <a:gd name="connsiteY4" fmla="*/ 273844 h 273844"/>
              <a:gd name="connsiteX5" fmla="*/ 230982 w 230982"/>
              <a:gd name="connsiteY5" fmla="*/ 133350 h 2738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0982" h="273844">
                <a:moveTo>
                  <a:pt x="230982" y="133350"/>
                </a:moveTo>
                <a:lnTo>
                  <a:pt x="159544" y="0"/>
                </a:lnTo>
                <a:lnTo>
                  <a:pt x="0" y="0"/>
                </a:lnTo>
                <a:lnTo>
                  <a:pt x="2382" y="273844"/>
                </a:lnTo>
                <a:lnTo>
                  <a:pt x="154782" y="273844"/>
                </a:lnTo>
                <a:lnTo>
                  <a:pt x="230982" y="133350"/>
                </a:lnTo>
                <a:close/>
              </a:path>
            </a:pathLst>
          </a:custGeom>
          <a:solidFill>
            <a:srgbClr val="3C3C65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2" r:id="rId2"/>
    <p:sldLayoutId id="2147483751" r:id="rId3"/>
    <p:sldLayoutId id="2147483750" r:id="rId4"/>
    <p:sldLayoutId id="2147483749" r:id="rId5"/>
    <p:sldLayoutId id="2147483748" r:id="rId6"/>
    <p:sldLayoutId id="2147483747" r:id="rId7"/>
    <p:sldLayoutId id="2147483746" r:id="rId8"/>
    <p:sldLayoutId id="2147483745" r:id="rId9"/>
    <p:sldLayoutId id="2147483744" r:id="rId10"/>
    <p:sldLayoutId id="2147483743" r:id="rId11"/>
    <p:sldLayoutId id="2147483742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916238" y="1157288"/>
            <a:ext cx="6227762" cy="296703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800" kern="0" dirty="0">
                <a:solidFill>
                  <a:srgbClr val="FFFFFF"/>
                </a:solidFill>
                <a:latin typeface="Trebuchet MS" panose="020B0603020202020204" pitchFamily="34" charset="0"/>
              </a:rPr>
              <a:t>Optimization of Extrusion Dies using polyXtrue and OptiXtrue Software</a:t>
            </a:r>
            <a:endParaRPr lang="tr-TR" altLang="en-US" sz="4800" dirty="0">
              <a:solidFill>
                <a:srgbClr val="FFFFFF"/>
              </a:solidFill>
              <a:latin typeface="Trebuchet MS" panose="020B0603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476500" y="4797425"/>
            <a:ext cx="4191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Aft>
                <a:spcPts val="0"/>
              </a:spcAft>
              <a:buClr>
                <a:srgbClr val="00007D"/>
              </a:buClr>
              <a:buFont typeface="Wingdings" panose="05000000000000000000" pitchFamily="2" charset="2"/>
              <a:buNone/>
              <a:tabLst>
                <a:tab pos="1887538" algn="ctr"/>
                <a:tab pos="6750050" algn="ctr"/>
              </a:tabLst>
              <a:defRPr/>
            </a:pPr>
            <a:r>
              <a:rPr lang="en-US" sz="2800" kern="0" dirty="0">
                <a:solidFill>
                  <a:srgbClr val="273552"/>
                </a:solidFill>
                <a:latin typeface="Elephant" pitchFamily="18" charset="0"/>
              </a:rPr>
              <a:t>	M. Gupta</a:t>
            </a:r>
            <a:endParaRPr lang="en-US" altLang="zh-CN" sz="2400" kern="0" dirty="0">
              <a:solidFill>
                <a:srgbClr val="273552"/>
              </a:solidFill>
              <a:latin typeface="Elephant" pitchFamily="18" charset="0"/>
              <a:ea typeface="SimSun" pitchFamily="2" charset="-122"/>
            </a:endParaRPr>
          </a:p>
          <a:p>
            <a:pPr marL="0" indent="0" algn="ctr" eaLnBrk="1" hangingPunct="1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Font typeface="Wingdings" panose="05000000000000000000" pitchFamily="2" charset="2"/>
              <a:buNone/>
              <a:tabLst>
                <a:tab pos="1887538" algn="ctr"/>
                <a:tab pos="6750050" algn="ctr"/>
              </a:tabLst>
              <a:defRPr/>
            </a:pPr>
            <a:r>
              <a:rPr lang="en-US" altLang="zh-CN" sz="2400" kern="0" dirty="0">
                <a:solidFill>
                  <a:srgbClr val="273552"/>
                </a:solidFill>
                <a:latin typeface="Elephant" pitchFamily="18" charset="0"/>
                <a:ea typeface="SimSun" pitchFamily="2" charset="-122"/>
              </a:rPr>
              <a:t>	</a:t>
            </a:r>
            <a:endParaRPr lang="en-US" altLang="zh-CN" sz="2300" kern="0" dirty="0">
              <a:solidFill>
                <a:srgbClr val="273552"/>
              </a:solidFill>
              <a:latin typeface="Elephant" pitchFamily="18" charset="0"/>
              <a:ea typeface="SimSun" pitchFamily="2" charset="-122"/>
            </a:endParaRPr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Clr>
                <a:srgbClr val="00007D"/>
              </a:buClr>
              <a:buFont typeface="Wingdings" panose="05000000000000000000" pitchFamily="2" charset="2"/>
              <a:buNone/>
              <a:tabLst>
                <a:tab pos="1887538" algn="ctr"/>
                <a:tab pos="6750050" algn="ctr"/>
              </a:tabLst>
              <a:defRPr/>
            </a:pPr>
            <a:r>
              <a:rPr lang="en-US" altLang="zh-CN" sz="2400" kern="0" dirty="0">
                <a:solidFill>
                  <a:srgbClr val="273552"/>
                </a:solidFill>
                <a:latin typeface="Elephant" pitchFamily="18" charset="0"/>
                <a:ea typeface="SimSun" pitchFamily="2" charset="-122"/>
              </a:rPr>
              <a:t>	</a:t>
            </a:r>
            <a:r>
              <a:rPr lang="en-US" altLang="zh-CN" sz="2300" kern="0" dirty="0">
                <a:solidFill>
                  <a:srgbClr val="273552"/>
                </a:solidFill>
                <a:latin typeface="Elephant" pitchFamily="18" charset="0"/>
                <a:ea typeface="SimSun" pitchFamily="2" charset="-122"/>
              </a:rPr>
              <a:t>	</a:t>
            </a:r>
            <a:endParaRPr lang="en-US" altLang="zh-CN" sz="2300" kern="0" dirty="0">
              <a:solidFill>
                <a:srgbClr val="000000"/>
              </a:solidFill>
              <a:latin typeface="Times" pitchFamily="18" charset="0"/>
              <a:ea typeface="SimSun" pitchFamily="2" charset="-122"/>
            </a:endParaRPr>
          </a:p>
        </p:txBody>
      </p:sp>
      <p:pic>
        <p:nvPicPr>
          <p:cNvPr id="54275" name="Picture 4" descr="PlasticFlow_Logo_new A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0" y="5529263"/>
            <a:ext cx="3929063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Placeholder 9"/>
          <p:cNvSpPr txBox="1">
            <a:spLocks/>
          </p:cNvSpPr>
          <p:nvPr/>
        </p:nvSpPr>
        <p:spPr bwMode="auto">
          <a:xfrm>
            <a:off x="538163" y="1557338"/>
            <a:ext cx="81359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Char char="n"/>
            </a:pPr>
            <a:r>
              <a:rPr lang="en-US" altLang="en-US" sz="3200">
                <a:solidFill>
                  <a:srgbClr val="A9B50F"/>
                </a:solidFill>
              </a:rPr>
              <a:t>Window profile die</a:t>
            </a:r>
          </a:p>
        </p:txBody>
      </p:sp>
      <p:pic>
        <p:nvPicPr>
          <p:cNvPr id="56322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133600"/>
            <a:ext cx="293687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3" name="Picture 1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35600" y="1193800"/>
            <a:ext cx="3209925" cy="237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4" name="Picture 8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0225" y="450850"/>
            <a:ext cx="3306763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5" name="Picture 14" descr="A picture containing shape&#10;&#10;Description automatically generate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2213" y="3716338"/>
            <a:ext cx="3714750" cy="265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6" name="Text Placeholder 9"/>
          <p:cNvSpPr txBox="1">
            <a:spLocks/>
          </p:cNvSpPr>
          <p:nvPr/>
        </p:nvSpPr>
        <p:spPr bwMode="auto">
          <a:xfrm>
            <a:off x="696913" y="4687888"/>
            <a:ext cx="388937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r>
              <a:rPr lang="en-US" altLang="en-US" sz="2400">
                <a:solidFill>
                  <a:srgbClr val="3C3C64"/>
                </a:solidFill>
              </a:rPr>
              <a:t>Predicted layer structure accurately matches with the layer structure in the extruded profile</a:t>
            </a:r>
          </a:p>
          <a:p>
            <a:pPr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endParaRPr lang="en-US" altLang="en-US" sz="3600">
              <a:solidFill>
                <a:srgbClr val="A9B50F"/>
              </a:solidFill>
            </a:endParaRPr>
          </a:p>
        </p:txBody>
      </p:sp>
      <p:sp>
        <p:nvSpPr>
          <p:cNvPr id="56327" name="Text Placeholder 9"/>
          <p:cNvSpPr txBox="1">
            <a:spLocks/>
          </p:cNvSpPr>
          <p:nvPr/>
        </p:nvSpPr>
        <p:spPr bwMode="auto">
          <a:xfrm>
            <a:off x="5243513" y="6346825"/>
            <a:ext cx="3576637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r>
              <a:rPr lang="en-US" altLang="en-US" sz="2400">
                <a:solidFill>
                  <a:srgbClr val="3C3C65"/>
                </a:solidFill>
              </a:rPr>
              <a:t>Predicted layer structure</a:t>
            </a:r>
          </a:p>
          <a:p>
            <a:pPr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endParaRPr lang="en-US" altLang="en-US" sz="3600">
              <a:solidFill>
                <a:srgbClr val="A9B50F"/>
              </a:solidFill>
            </a:endParaRPr>
          </a:p>
        </p:txBody>
      </p:sp>
      <p:sp>
        <p:nvSpPr>
          <p:cNvPr id="56328" name="Text Placeholder 9"/>
          <p:cNvSpPr txBox="1">
            <a:spLocks/>
          </p:cNvSpPr>
          <p:nvPr/>
        </p:nvSpPr>
        <p:spPr bwMode="auto">
          <a:xfrm>
            <a:off x="5002213" y="385763"/>
            <a:ext cx="38957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r>
              <a:rPr lang="en-US" altLang="en-US" sz="2400">
                <a:solidFill>
                  <a:srgbClr val="3C3C65"/>
                </a:solidFill>
              </a:rPr>
              <a:t>Layer structure in extruded profile</a:t>
            </a:r>
          </a:p>
          <a:p>
            <a:pPr>
              <a:spcBef>
                <a:spcPct val="20000"/>
              </a:spcBef>
              <a:buClr>
                <a:srgbClr val="A9B50F"/>
              </a:buClr>
              <a:buSzPct val="75000"/>
              <a:buFont typeface="Wingdings" pitchFamily="2" charset="2"/>
              <a:buNone/>
            </a:pPr>
            <a:endParaRPr lang="en-US" altLang="en-US" sz="3600">
              <a:solidFill>
                <a:srgbClr val="A9B50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5" name="Picture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5863" y="3338513"/>
            <a:ext cx="7504112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6" name="Picture 1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9338" y="1076325"/>
            <a:ext cx="3930650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615326">
            <a:off x="5592763" y="4919663"/>
            <a:ext cx="1890712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2530334">
            <a:off x="465138" y="4827588"/>
            <a:ext cx="1862137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9" name="TextBox 6"/>
          <p:cNvSpPr txBox="1">
            <a:spLocks noChangeArrowheads="1"/>
          </p:cNvSpPr>
          <p:nvPr/>
        </p:nvSpPr>
        <p:spPr bwMode="auto">
          <a:xfrm>
            <a:off x="2959100" y="4165600"/>
            <a:ext cx="2278063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Predicted Interface shape (layer structure)</a:t>
            </a:r>
          </a:p>
        </p:txBody>
      </p:sp>
      <p:cxnSp>
        <p:nvCxnSpPr>
          <p:cNvPr id="8" name="Straight Arrow Connector 7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 flipV="1">
            <a:off x="2152650" y="4084638"/>
            <a:ext cx="811213" cy="22225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1" name="TextBox 4"/>
          <p:cNvSpPr txBox="1">
            <a:spLocks noChangeArrowheads="1"/>
          </p:cNvSpPr>
          <p:nvPr/>
        </p:nvSpPr>
        <p:spPr bwMode="auto">
          <a:xfrm>
            <a:off x="2959100" y="3757613"/>
            <a:ext cx="280828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>
                <a:solidFill>
                  <a:srgbClr val="00CC00"/>
                </a:solidFill>
              </a:rPr>
              <a:t>Predicted extrudate profile</a:t>
            </a:r>
          </a:p>
        </p:txBody>
      </p:sp>
      <p:cxnSp>
        <p:nvCxnSpPr>
          <p:cNvPr id="10" name="Straight Arrow Connector 9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H="1" flipV="1">
            <a:off x="2163763" y="3760788"/>
            <a:ext cx="706437" cy="144462"/>
          </a:xfrm>
          <a:prstGeom prst="straightConnector1">
            <a:avLst/>
          </a:prstGeom>
          <a:ln>
            <a:solidFill>
              <a:srgbClr val="00CC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9">
            <a:extLst>
              <a:ext uri="{FF2B5EF4-FFF2-40B4-BE49-F238E27FC236}"/>
            </a:extLst>
          </p:cNvPr>
          <p:cNvSpPr txBox="1">
            <a:spLocks/>
          </p:cNvSpPr>
          <p:nvPr/>
        </p:nvSpPr>
        <p:spPr bwMode="auto">
          <a:xfrm>
            <a:off x="323850" y="1484313"/>
            <a:ext cx="6003925" cy="14620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3C64"/>
              </a:buClr>
              <a:buFont typeface="Wingdings" panose="05000000000000000000" pitchFamily="2" charset="2"/>
              <a:buChar char="n"/>
              <a:defRPr sz="3200">
                <a:solidFill>
                  <a:srgbClr val="3C3C64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3C3C64"/>
              </a:buClr>
              <a:buFont typeface="Wingdings" panose="05000000000000000000" pitchFamily="2" charset="2"/>
              <a:buChar char="¨"/>
              <a:defRPr sz="2800">
                <a:solidFill>
                  <a:srgbClr val="3C3C64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3C64"/>
              </a:buClr>
              <a:buFont typeface="Wingdings" panose="05000000000000000000" pitchFamily="2" charset="2"/>
              <a:buChar char="n"/>
              <a:defRPr sz="2400">
                <a:solidFill>
                  <a:srgbClr val="3C3C64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3C3C64"/>
              </a:buClr>
              <a:buFont typeface="Wingdings" panose="05000000000000000000" pitchFamily="2" charset="2"/>
              <a:buChar char="¨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3C64"/>
              </a:buClr>
              <a:buFont typeface="Wingdings" panose="05000000000000000000" pitchFamily="2" charset="2"/>
              <a:buChar char="§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3C64"/>
              </a:buClr>
              <a:buFont typeface="Wingdings" panose="05000000000000000000" pitchFamily="2" charset="2"/>
              <a:buChar char="§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3C64"/>
              </a:buClr>
              <a:buFont typeface="Wingdings" panose="05000000000000000000" pitchFamily="2" charset="2"/>
              <a:buChar char="§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3C64"/>
              </a:buClr>
              <a:buFont typeface="Wingdings" panose="05000000000000000000" pitchFamily="2" charset="2"/>
              <a:buChar char="§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C3C64"/>
              </a:buClr>
              <a:buFont typeface="Wingdings" panose="05000000000000000000" pitchFamily="2" charset="2"/>
              <a:buChar char="§"/>
              <a:defRPr sz="2000">
                <a:solidFill>
                  <a:srgbClr val="3C3C64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A9B50F"/>
              </a:buClr>
              <a:buSzPct val="75000"/>
              <a:defRPr/>
            </a:pPr>
            <a:r>
              <a:rPr lang="en-US" altLang="en-US" dirty="0">
                <a:solidFill>
                  <a:srgbClr val="A9B50F"/>
                </a:solidFill>
                <a:cs typeface="+mn-cs"/>
              </a:rPr>
              <a:t>Transformation of a s</a:t>
            </a:r>
            <a:r>
              <a:rPr lang="en-US" altLang="en-US" dirty="0" err="1">
                <a:solidFill>
                  <a:srgbClr val="A9B50F"/>
                </a:solidFill>
                <a:cs typeface="+mn-cs"/>
              </a:rPr>
              <a:t>traight</a:t>
            </a:r>
            <a:r>
              <a:rPr lang="en-US" altLang="en-US" dirty="0">
                <a:solidFill>
                  <a:srgbClr val="A9B50F"/>
                </a:solidFill>
                <a:cs typeface="+mn-cs"/>
              </a:rPr>
              <a:t> profile at die exit to z-shaped profile in calibrators</a:t>
            </a:r>
          </a:p>
          <a:p>
            <a:pPr marL="0" indent="0">
              <a:buClr>
                <a:srgbClr val="A9B50F"/>
              </a:buClr>
              <a:buSzPct val="75000"/>
              <a:buFont typeface="Wingdings" panose="05000000000000000000" pitchFamily="2" charset="2"/>
              <a:buNone/>
              <a:defRPr/>
            </a:pPr>
            <a:endParaRPr lang="en-US" altLang="en-US" sz="3600" dirty="0">
              <a:solidFill>
                <a:srgbClr val="A9B50F"/>
              </a:solidFill>
              <a:cs typeface="+mn-cs"/>
            </a:endParaRPr>
          </a:p>
        </p:txBody>
      </p:sp>
      <p:pic>
        <p:nvPicPr>
          <p:cNvPr id="57354" name="Picture 8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0225" y="450850"/>
            <a:ext cx="3306763" cy="103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428625" y="5614988"/>
            <a:ext cx="446088" cy="739775"/>
          </a:xfrm>
          <a:prstGeom prst="straightConnector1">
            <a:avLst/>
          </a:prstGeom>
          <a:ln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/>
            </a:extLst>
          </p:cNvPr>
          <p:cNvCxnSpPr>
            <a:cxnSpLocks/>
          </p:cNvCxnSpPr>
          <p:nvPr/>
        </p:nvCxnSpPr>
        <p:spPr>
          <a:xfrm flipV="1">
            <a:off x="5491163" y="6122988"/>
            <a:ext cx="1036637" cy="303212"/>
          </a:xfrm>
          <a:prstGeom prst="straightConnector1">
            <a:avLst/>
          </a:prstGeom>
          <a:ln>
            <a:solidFill>
              <a:srgbClr val="00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7" name="TextBox 16"/>
          <p:cNvSpPr txBox="1">
            <a:spLocks noChangeArrowheads="1"/>
          </p:cNvSpPr>
          <p:nvPr/>
        </p:nvSpPr>
        <p:spPr bwMode="auto">
          <a:xfrm>
            <a:off x="3684588" y="6226175"/>
            <a:ext cx="2349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rgbClr val="000099"/>
                </a:solidFill>
              </a:rPr>
              <a:t>Cap layer</a:t>
            </a:r>
          </a:p>
        </p:txBody>
      </p:sp>
      <p:sp>
        <p:nvSpPr>
          <p:cNvPr id="57358" name="TextBox 17"/>
          <p:cNvSpPr txBox="1">
            <a:spLocks noChangeArrowheads="1"/>
          </p:cNvSpPr>
          <p:nvPr/>
        </p:nvSpPr>
        <p:spPr bwMode="auto">
          <a:xfrm>
            <a:off x="-36513" y="6340475"/>
            <a:ext cx="1293813" cy="401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2000">
                <a:solidFill>
                  <a:srgbClr val="000099"/>
                </a:solidFill>
              </a:rPr>
              <a:t>Cap layer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3" name="Picture 1" descr="A picture containing icon&#10;&#10;Description automatically generate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404813"/>
            <a:ext cx="3176587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394" name="Group 11"/>
          <p:cNvGrpSpPr>
            <a:grpSpLocks/>
          </p:cNvGrpSpPr>
          <p:nvPr/>
        </p:nvGrpSpPr>
        <p:grpSpPr bwMode="auto">
          <a:xfrm>
            <a:off x="1042988" y="1943100"/>
            <a:ext cx="7669212" cy="4514850"/>
            <a:chOff x="1223628" y="1937846"/>
            <a:chExt cx="7668087" cy="4513615"/>
          </a:xfrm>
        </p:grpSpPr>
        <p:sp>
          <p:nvSpPr>
            <p:cNvPr id="4" name="U-Turn Arrow 9">
              <a:extLst>
                <a:ext uri="{FF2B5EF4-FFF2-40B4-BE49-F238E27FC236}"/>
              </a:extLst>
            </p:cNvPr>
            <p:cNvSpPr/>
            <p:nvPr/>
          </p:nvSpPr>
          <p:spPr>
            <a:xfrm rot="5400000" flipH="1">
              <a:off x="6298359" y="3283586"/>
              <a:ext cx="3743888" cy="1442825"/>
            </a:xfrm>
            <a:prstGeom prst="uturnArrow">
              <a:avLst>
                <a:gd name="adj1" fmla="val 7416"/>
                <a:gd name="adj2" fmla="val 13039"/>
                <a:gd name="adj3" fmla="val 20509"/>
                <a:gd name="adj4" fmla="val 42010"/>
                <a:gd name="adj5" fmla="val 100000"/>
              </a:avLst>
            </a:prstGeom>
            <a:solidFill>
              <a:srgbClr val="273552"/>
            </a:solidFill>
            <a:ln>
              <a:solidFill>
                <a:srgbClr val="273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398" name="TextBox 3"/>
            <p:cNvSpPr txBox="1">
              <a:spLocks noChangeArrowheads="1"/>
            </p:cNvSpPr>
            <p:nvPr/>
          </p:nvSpPr>
          <p:spPr bwMode="auto">
            <a:xfrm>
              <a:off x="1824965" y="1937846"/>
              <a:ext cx="5611014" cy="867792"/>
            </a:xfrm>
            <a:prstGeom prst="rect">
              <a:avLst/>
            </a:prstGeom>
            <a:noFill/>
            <a:ln w="25400">
              <a:solidFill>
                <a:srgbClr val="27355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buClr>
                  <a:srgbClr val="AAB40F"/>
                </a:buClr>
                <a:buSzPct val="75000"/>
              </a:pPr>
              <a:r>
                <a:rPr lang="en-US" altLang="en-US" sz="2800">
                  <a:solidFill>
                    <a:srgbClr val="273552"/>
                  </a:solidFill>
                </a:rPr>
                <a:t>Generation of parameterized die geometry </a:t>
              </a:r>
              <a:r>
                <a:rPr lang="en-US" altLang="en-US" sz="2800">
                  <a:solidFill>
                    <a:srgbClr val="AAB40F"/>
                  </a:solidFill>
                </a:rPr>
                <a:t>(SolidWorks, Inventor)</a:t>
              </a:r>
            </a:p>
          </p:txBody>
        </p:sp>
        <p:sp>
          <p:nvSpPr>
            <p:cNvPr id="59399" name="TextBox 7"/>
            <p:cNvSpPr txBox="1">
              <a:spLocks noChangeArrowheads="1"/>
            </p:cNvSpPr>
            <p:nvPr/>
          </p:nvSpPr>
          <p:spPr bwMode="auto">
            <a:xfrm>
              <a:off x="1766493" y="3573016"/>
              <a:ext cx="5611014" cy="867930"/>
            </a:xfrm>
            <a:prstGeom prst="rect">
              <a:avLst/>
            </a:prstGeom>
            <a:noFill/>
            <a:ln w="25400">
              <a:solidFill>
                <a:srgbClr val="27355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buClr>
                  <a:srgbClr val="AAB40F"/>
                </a:buClr>
                <a:buSzPct val="75000"/>
              </a:pPr>
              <a:r>
                <a:rPr lang="en-US" altLang="en-US" sz="2800">
                  <a:solidFill>
                    <a:srgbClr val="273552"/>
                  </a:solidFill>
                </a:rPr>
                <a:t>Simulation of the flow in the parameterized die </a:t>
              </a:r>
              <a:r>
                <a:rPr lang="en-US" altLang="en-US" sz="2800">
                  <a:solidFill>
                    <a:srgbClr val="AAB40F"/>
                  </a:solidFill>
                </a:rPr>
                <a:t>(polyXtrue)</a:t>
              </a:r>
            </a:p>
          </p:txBody>
        </p:sp>
        <p:sp>
          <p:nvSpPr>
            <p:cNvPr id="59400" name="TextBox 8"/>
            <p:cNvSpPr txBox="1">
              <a:spLocks noChangeArrowheads="1"/>
            </p:cNvSpPr>
            <p:nvPr/>
          </p:nvSpPr>
          <p:spPr bwMode="auto">
            <a:xfrm>
              <a:off x="1223628" y="5196005"/>
              <a:ext cx="6696743" cy="1255456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rgbClr val="27355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Clr>
                  <a:srgbClr val="AAB40F"/>
                </a:buClr>
                <a:buSzPct val="75000"/>
              </a:pPr>
              <a:r>
                <a:rPr lang="en-US" altLang="en-US" sz="2800">
                  <a:solidFill>
                    <a:srgbClr val="273552"/>
                  </a:solidFill>
                </a:rPr>
                <a:t>Estimation of the improved values of the parameterized dimensions for minimum exit velocity deviation </a:t>
              </a:r>
              <a:r>
                <a:rPr lang="en-US" altLang="en-US" sz="2800">
                  <a:solidFill>
                    <a:srgbClr val="AAB40F"/>
                  </a:solidFill>
                </a:rPr>
                <a:t>(optiXtrue)</a:t>
              </a:r>
            </a:p>
          </p:txBody>
        </p:sp>
        <p:sp>
          <p:nvSpPr>
            <p:cNvPr id="9" name="Down Arrow 4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474351" y="2818668"/>
              <a:ext cx="241265" cy="755443"/>
            </a:xfrm>
            <a:prstGeom prst="downArrow">
              <a:avLst/>
            </a:prstGeom>
            <a:solidFill>
              <a:srgbClr val="273552"/>
            </a:solidFill>
            <a:ln>
              <a:solidFill>
                <a:srgbClr val="273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  <p:sp>
          <p:nvSpPr>
            <p:cNvPr id="10" name="Down Arrow 10">
              <a:extLst>
                <a:ext uri="{FF2B5EF4-FFF2-40B4-BE49-F238E27FC236}"/>
              </a:extLst>
            </p:cNvPr>
            <p:cNvSpPr/>
            <p:nvPr/>
          </p:nvSpPr>
          <p:spPr>
            <a:xfrm flipH="1">
              <a:off x="4474351" y="4440649"/>
              <a:ext cx="241265" cy="755443"/>
            </a:xfrm>
            <a:prstGeom prst="downArrow">
              <a:avLst/>
            </a:prstGeom>
            <a:solidFill>
              <a:srgbClr val="273552"/>
            </a:solidFill>
            <a:ln>
              <a:solidFill>
                <a:srgbClr val="2735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/>
            </a:p>
          </p:txBody>
        </p:sp>
      </p:grpSp>
      <p:pic>
        <p:nvPicPr>
          <p:cNvPr id="59395" name="Picture 2" descr="http://www.solidworks.com/includes/partner/images/solution-partner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15075" y="501650"/>
            <a:ext cx="1390650" cy="119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12" descr="Inventor Partn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96225" y="509588"/>
            <a:ext cx="1057275" cy="118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>
            <a:extLst>
              <a:ext uri="{FF2B5EF4-FFF2-40B4-BE49-F238E27FC236}"/>
            </a:extLst>
          </p:cNvPr>
          <p:cNvSpPr>
            <a:spLocks/>
          </p:cNvSpPr>
          <p:nvPr/>
        </p:nvSpPr>
        <p:spPr bwMode="auto">
          <a:xfrm>
            <a:off x="198438" y="1866900"/>
            <a:ext cx="8747125" cy="15128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3550" indent="-4635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4635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4635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463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Clr>
                <a:srgbClr val="A9B50F"/>
              </a:buClr>
              <a:defRPr/>
            </a:pPr>
            <a:r>
              <a:rPr lang="en-US" altLang="en-US" sz="3500" dirty="0">
                <a:solidFill>
                  <a:srgbClr val="A9B50F"/>
                </a:solidFill>
                <a:cs typeface="+mn-cs"/>
              </a:rPr>
              <a:t>Free pay-per-execution (PPX) version available </a:t>
            </a:r>
          </a:p>
          <a:p>
            <a:pPr marL="0" indent="0" algn="ctr">
              <a:spcBef>
                <a:spcPts val="1200"/>
              </a:spcBef>
              <a:buClr>
                <a:srgbClr val="A9B50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rgbClr val="3C3C64"/>
                </a:solidFill>
                <a:cs typeface="+mn-cs"/>
              </a:rPr>
              <a:t>https://plasticflow.com/PPXDownload.php</a:t>
            </a:r>
          </a:p>
        </p:txBody>
      </p:sp>
      <p:sp>
        <p:nvSpPr>
          <p:cNvPr id="9" name="Text Placeholder 9">
            <a:extLst>
              <a:ext uri="{FF2B5EF4-FFF2-40B4-BE49-F238E27FC236}"/>
            </a:extLst>
          </p:cNvPr>
          <p:cNvSpPr>
            <a:spLocks/>
          </p:cNvSpPr>
          <p:nvPr/>
        </p:nvSpPr>
        <p:spPr bwMode="auto">
          <a:xfrm>
            <a:off x="198438" y="3821113"/>
            <a:ext cx="8747125" cy="25606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463550" indent="-46355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tabLst>
                <a:tab pos="46355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tabLst>
                <a:tab pos="46355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tabLst>
                <a:tab pos="46355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tabLst>
                <a:tab pos="46355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ts val="1200"/>
              </a:spcBef>
              <a:buClr>
                <a:srgbClr val="A9B50F"/>
              </a:buClr>
              <a:defRPr/>
            </a:pPr>
            <a:r>
              <a:rPr lang="en-US" altLang="en-US" sz="3500" dirty="0">
                <a:solidFill>
                  <a:srgbClr val="A9B50F"/>
                </a:solidFill>
                <a:cs typeface="+mn-cs"/>
              </a:rPr>
              <a:t>Contact Information </a:t>
            </a:r>
          </a:p>
          <a:p>
            <a:pPr marL="0" indent="914400">
              <a:spcBef>
                <a:spcPts val="1200"/>
              </a:spcBef>
              <a:buClr>
                <a:srgbClr val="A9B50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rgbClr val="3C3C64"/>
                </a:solidFill>
                <a:cs typeface="+mn-cs"/>
              </a:rPr>
              <a:t>E-mail: support@plasticflow.com</a:t>
            </a:r>
          </a:p>
          <a:p>
            <a:pPr marL="0" indent="914400">
              <a:spcBef>
                <a:spcPts val="1200"/>
              </a:spcBef>
              <a:buClr>
                <a:srgbClr val="A9B50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rgbClr val="3C3C64"/>
                </a:solidFill>
                <a:cs typeface="+mn-cs"/>
              </a:rPr>
              <a:t>Phone: (906) 483-0691</a:t>
            </a:r>
          </a:p>
          <a:p>
            <a:pPr marL="0" indent="914400">
              <a:spcBef>
                <a:spcPts val="1200"/>
              </a:spcBef>
              <a:buClr>
                <a:srgbClr val="A9B50F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800" dirty="0">
                <a:solidFill>
                  <a:srgbClr val="3C3C64"/>
                </a:solidFill>
                <a:cs typeface="+mn-cs"/>
              </a:rPr>
              <a:t>Web: www.plasticflow.com</a:t>
            </a:r>
          </a:p>
        </p:txBody>
      </p:sp>
      <p:pic>
        <p:nvPicPr>
          <p:cNvPr id="64515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975" y="596900"/>
            <a:ext cx="33067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5">
      <a:dk1>
        <a:srgbClr val="000000"/>
      </a:dk1>
      <a:lt1>
        <a:srgbClr val="FFFFFF"/>
      </a:lt1>
      <a:dk2>
        <a:srgbClr val="92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99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FFFFFF"/>
        </a:lt1>
        <a:dk2>
          <a:srgbClr val="92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Pixel">
  <a:themeElements>
    <a:clrScheme name="3_Pixel 15">
      <a:dk1>
        <a:srgbClr val="000000"/>
      </a:dk1>
      <a:lt1>
        <a:srgbClr val="FFFFFF"/>
      </a:lt1>
      <a:dk2>
        <a:srgbClr val="92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3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4">
        <a:dk1>
          <a:srgbClr val="000000"/>
        </a:dk1>
        <a:lt1>
          <a:srgbClr val="FFFFFF"/>
        </a:lt1>
        <a:dk2>
          <a:srgbClr val="99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Pixel 15">
        <a:dk1>
          <a:srgbClr val="000000"/>
        </a:dk1>
        <a:lt1>
          <a:srgbClr val="FFFFFF"/>
        </a:lt1>
        <a:dk2>
          <a:srgbClr val="92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Pixel">
  <a:themeElements>
    <a:clrScheme name="2_Pixel 15">
      <a:dk1>
        <a:srgbClr val="000000"/>
      </a:dk1>
      <a:lt1>
        <a:srgbClr val="FFFFFF"/>
      </a:lt1>
      <a:dk2>
        <a:srgbClr val="92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2_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2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4">
        <a:dk1>
          <a:srgbClr val="000000"/>
        </a:dk1>
        <a:lt1>
          <a:srgbClr val="FFFFFF"/>
        </a:lt1>
        <a:dk2>
          <a:srgbClr val="99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Pixel 15">
        <a:dk1>
          <a:srgbClr val="000000"/>
        </a:dk1>
        <a:lt1>
          <a:srgbClr val="FFFFFF"/>
        </a:lt1>
        <a:dk2>
          <a:srgbClr val="92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Pixel">
  <a:themeElements>
    <a:clrScheme name="Pixel 15">
      <a:dk1>
        <a:srgbClr val="000000"/>
      </a:dk1>
      <a:lt1>
        <a:srgbClr val="FFFFFF"/>
      </a:lt1>
      <a:dk2>
        <a:srgbClr val="92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990000"/>
        </a:dk2>
        <a:lt2>
          <a:srgbClr val="DDDDDD"/>
        </a:lt2>
        <a:accent1>
          <a:srgbClr val="A3B2C1"/>
        </a:accent1>
        <a:accent2>
          <a:srgbClr val="003399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2D8A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5">
        <a:dk1>
          <a:srgbClr val="000000"/>
        </a:dk1>
        <a:lt1>
          <a:srgbClr val="FFFFFF"/>
        </a:lt1>
        <a:dk2>
          <a:srgbClr val="92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21596</TotalTime>
  <Words>118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5</vt:i4>
      </vt:variant>
    </vt:vector>
  </HeadingPairs>
  <TitlesOfParts>
    <vt:vector size="28" baseType="lpstr">
      <vt:lpstr>Arial</vt:lpstr>
      <vt:lpstr>Wingdings</vt:lpstr>
      <vt:lpstr>Arial Black</vt:lpstr>
      <vt:lpstr>Times New Roman</vt:lpstr>
      <vt:lpstr>Trebuchet MS</vt:lpstr>
      <vt:lpstr>Elephant</vt:lpstr>
      <vt:lpstr>SimSun</vt:lpstr>
      <vt:lpstr>Times</vt:lpstr>
      <vt:lpstr>Pixel</vt:lpstr>
      <vt:lpstr>3_Pixel</vt:lpstr>
      <vt:lpstr>2_Pixel</vt:lpstr>
      <vt:lpstr>1_Pixel</vt:lpstr>
      <vt:lpstr>2_Pixel</vt:lpstr>
      <vt:lpstr>2_Pixel</vt:lpstr>
      <vt:lpstr>2_Pixel</vt:lpstr>
      <vt:lpstr>2_Pixel</vt:lpstr>
      <vt:lpstr>2_Pixel</vt:lpstr>
      <vt:lpstr>2_Pixel</vt:lpstr>
      <vt:lpstr>2_Pixel</vt:lpstr>
      <vt:lpstr>2_Pixel</vt:lpstr>
      <vt:lpstr>2_Pixel</vt:lpstr>
      <vt:lpstr>2_Pixel</vt:lpstr>
      <vt:lpstr>2_Pixel</vt:lpstr>
      <vt:lpstr>Optimization of Extrusion Dies using polyXtrue and OptiXtrue Software</vt:lpstr>
      <vt:lpstr>Slide 2</vt:lpstr>
      <vt:lpstr>Slide 3</vt:lpstr>
      <vt:lpstr>Slide 4</vt:lpstr>
      <vt:lpstr>Slide 5</vt:lpstr>
    </vt:vector>
  </TitlesOfParts>
  <Company>Plastic Flow,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Plastic Flow, LLC</dc:title>
  <dc:creator>mgupta4@kennesaw.edu</dc:creator>
  <cp:lastModifiedBy>Marty Krogel</cp:lastModifiedBy>
  <cp:revision>1114</cp:revision>
  <cp:lastPrinted>2023-10-08T15:02:44Z</cp:lastPrinted>
  <dcterms:created xsi:type="dcterms:W3CDTF">2005-04-11T18:23:25Z</dcterms:created>
  <dcterms:modified xsi:type="dcterms:W3CDTF">2024-04-16T11:35:50Z</dcterms:modified>
</cp:coreProperties>
</file>